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71" r:id="rId2"/>
  </p:sldMasterIdLst>
  <p:notesMasterIdLst>
    <p:notesMasterId r:id="rId28"/>
  </p:notesMasterIdLst>
  <p:handoutMasterIdLst>
    <p:handoutMasterId r:id="rId29"/>
  </p:handoutMasterIdLst>
  <p:sldIdLst>
    <p:sldId id="259" r:id="rId3"/>
    <p:sldId id="264" r:id="rId4"/>
    <p:sldId id="265" r:id="rId5"/>
    <p:sldId id="266" r:id="rId6"/>
    <p:sldId id="267" r:id="rId7"/>
    <p:sldId id="272" r:id="rId8"/>
    <p:sldId id="281" r:id="rId9"/>
    <p:sldId id="273" r:id="rId10"/>
    <p:sldId id="274" r:id="rId11"/>
    <p:sldId id="275" r:id="rId12"/>
    <p:sldId id="276" r:id="rId13"/>
    <p:sldId id="277" r:id="rId14"/>
    <p:sldId id="269" r:id="rId15"/>
    <p:sldId id="270" r:id="rId16"/>
    <p:sldId id="271" r:id="rId17"/>
    <p:sldId id="278" r:id="rId18"/>
    <p:sldId id="279" r:id="rId19"/>
    <p:sldId id="280" r:id="rId20"/>
    <p:sldId id="287" r:id="rId21"/>
    <p:sldId id="288" r:id="rId22"/>
    <p:sldId id="282" r:id="rId23"/>
    <p:sldId id="283" r:id="rId24"/>
    <p:sldId id="284" r:id="rId25"/>
    <p:sldId id="285" r:id="rId26"/>
    <p:sldId id="289" r:id="rId27"/>
  </p:sldIdLst>
  <p:sldSz cx="12188825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>
      <p:cViewPr>
        <p:scale>
          <a:sx n="32" d="100"/>
          <a:sy n="32" d="100"/>
        </p:scale>
        <p:origin x="-2070" y="-810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10/15/2016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10/15/2016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4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3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3165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90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9354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22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6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1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9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8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8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7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5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10/15/2016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7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29175-527E-46A3-863C-1BB1F163B849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7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ltrainingvideos.blogspot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Building Communicative Competence – Old Strategies that Still Work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Gretchen Bitterlin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gbitterlin@san.rr.com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October 14, 2016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Transformation Drills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A. Everyday I  get up at 6:00.  Yesterday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B.  Yesterday I got up at 6:00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A.  He has children.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B.   ( negative)  He doesn’t have children.</a:t>
            </a:r>
          </a:p>
          <a:p>
            <a:endParaRPr lang="en-US" dirty="0"/>
          </a:p>
          <a:p>
            <a:r>
              <a:rPr lang="en-US" dirty="0" smtClean="0"/>
              <a:t>A. Yes, I have children.</a:t>
            </a:r>
          </a:p>
          <a:p>
            <a:r>
              <a:rPr lang="en-US" dirty="0" smtClean="0"/>
              <a:t>B.  Do you have children?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0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Transformation drills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Focus:  Past tense questions and answers – regular  verbs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.  I watched television on Monday</a:t>
            </a:r>
            <a:r>
              <a:rPr lang="en-US" dirty="0" smtClean="0">
                <a:solidFill>
                  <a:schemeClr val="tx1"/>
                </a:solidFill>
              </a:rPr>
              <a:t>.    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B. Oh, did you watch it on Tuesday too?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1. I worked late on Monday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 I walked home on Monday.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3. I listened to the news on Monday.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( Adapted from English in Situations, R. O’Neill, Oxford Univ. Press.. 1970)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Transformation Drills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Focus:  Past tense questions – Irregular verbs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got to work late yesterday.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Did you get to work late this morning too?</a:t>
            </a:r>
          </a:p>
          <a:p>
            <a:pPr marL="342900" indent="-342900"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1. I got up late yesterday.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2. I ate a sandwich for breakfast yesterday.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3. I drank a cup of coffee yesterday.</a:t>
            </a:r>
          </a:p>
          <a:p>
            <a:pPr marL="342900" indent="-342900">
              <a:buAutoNum type="arabicPeriod" startAt="4"/>
            </a:pPr>
            <a:r>
              <a:rPr lang="en-US" dirty="0" smtClean="0">
                <a:solidFill>
                  <a:schemeClr val="tx1"/>
                </a:solidFill>
              </a:rPr>
              <a:t>I went to the gym yesterday.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</a:rPr>
              <a:t>( Adapted from English in Situations, R. O’Neill, Oxford Univ. Press.. 1970)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5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Sample Dialogue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A. Excuse me. Do you have change for a dollar?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B.  I think so.  What do you need?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A.  4 quarters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B. Here you are.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57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Disappearing Dialogue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A. </a:t>
            </a:r>
            <a:r>
              <a:rPr lang="en-US" sz="2800" dirty="0" smtClean="0">
                <a:solidFill>
                  <a:schemeClr val="tx1"/>
                </a:solidFill>
              </a:rPr>
              <a:t>__________ </a:t>
            </a:r>
            <a:r>
              <a:rPr lang="en-US" sz="2800" dirty="0">
                <a:solidFill>
                  <a:schemeClr val="tx1"/>
                </a:solidFill>
              </a:rPr>
              <a:t>me. </a:t>
            </a:r>
            <a:r>
              <a:rPr lang="en-US" sz="2800" dirty="0" smtClean="0">
                <a:solidFill>
                  <a:schemeClr val="tx1"/>
                </a:solidFill>
              </a:rPr>
              <a:t>___ </a:t>
            </a:r>
            <a:r>
              <a:rPr lang="en-US" sz="2800" dirty="0">
                <a:solidFill>
                  <a:schemeClr val="tx1"/>
                </a:solidFill>
              </a:rPr>
              <a:t>you have change for a dollar?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B.  I </a:t>
            </a:r>
            <a:r>
              <a:rPr lang="en-US" sz="2800" dirty="0" smtClean="0">
                <a:solidFill>
                  <a:schemeClr val="tx1"/>
                </a:solidFill>
              </a:rPr>
              <a:t>_________ </a:t>
            </a:r>
            <a:r>
              <a:rPr lang="en-US" sz="2800" dirty="0">
                <a:solidFill>
                  <a:schemeClr val="tx1"/>
                </a:solidFill>
              </a:rPr>
              <a:t>so.  What </a:t>
            </a:r>
            <a:r>
              <a:rPr lang="en-US" sz="2800" dirty="0" smtClean="0">
                <a:solidFill>
                  <a:schemeClr val="tx1"/>
                </a:solidFill>
              </a:rPr>
              <a:t>______ </a:t>
            </a:r>
            <a:r>
              <a:rPr lang="en-US" sz="2800" dirty="0">
                <a:solidFill>
                  <a:schemeClr val="tx1"/>
                </a:solidFill>
              </a:rPr>
              <a:t>you need?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A.  </a:t>
            </a:r>
            <a:r>
              <a:rPr lang="en-US" sz="2800" dirty="0" smtClean="0">
                <a:solidFill>
                  <a:schemeClr val="tx1"/>
                </a:solidFill>
              </a:rPr>
              <a:t>______quarters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B. Here you </a:t>
            </a:r>
            <a:r>
              <a:rPr lang="en-US" sz="2800" dirty="0" smtClean="0">
                <a:solidFill>
                  <a:schemeClr val="tx1"/>
                </a:solidFill>
              </a:rPr>
              <a:t>________.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22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Using Cues to Create a Dialogue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</a:rPr>
              <a:t>A. Change - dollar?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</a:rPr>
              <a:t>B.  What – need?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</a:rPr>
              <a:t>A.  4..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</a:rPr>
              <a:t>B.  Here..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7229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Grid Activities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43F88ED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54" b="52724"/>
          <a:stretch>
            <a:fillRect/>
          </a:stretch>
        </p:blipFill>
        <p:spPr bwMode="auto">
          <a:xfrm>
            <a:off x="1735872" y="1676400"/>
            <a:ext cx="6477000" cy="4330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553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Grids:  Asking about symptoms – present tense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893326"/>
              </p:ext>
            </p:extLst>
          </p:nvPr>
        </p:nvGraphicFramePr>
        <p:xfrm>
          <a:off x="677863" y="2160588"/>
          <a:ext cx="8593136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284"/>
                <a:gridCol w="2148284"/>
                <a:gridCol w="2148284"/>
                <a:gridCol w="21482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Name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Backache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Headache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Sore throat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John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Yes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Mary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Yes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Lee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No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You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31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Create a grid for any pattern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273130"/>
              </p:ext>
            </p:extLst>
          </p:nvPr>
        </p:nvGraphicFramePr>
        <p:xfrm>
          <a:off x="677863" y="2160588"/>
          <a:ext cx="859313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284"/>
                <a:gridCol w="2148284"/>
                <a:gridCol w="2148284"/>
                <a:gridCol w="21482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Zoo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 World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Balboa</a:t>
                      </a:r>
                      <a:r>
                        <a:rPr lang="en-US" baseline="0" dirty="0" smtClean="0"/>
                        <a:t>  Park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6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defTabSz="914400" eaLnBrk="0" fontAlgn="base" hangingPunct="0">
              <a:spcAft>
                <a:spcPct val="0"/>
              </a:spcAft>
              <a:tabLst>
                <a:tab pos="542925" algn="l"/>
              </a:tabLst>
            </a:pPr>
            <a:r>
              <a:rPr lang="en-US" altLang="en-US" sz="18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Present Tense Questions -  Conversation</a:t>
            </a:r>
            <a:r>
              <a:rPr lang="en-US" altLang="en-US" sz="1800" dirty="0">
                <a:solidFill>
                  <a:schemeClr val="tx1"/>
                </a:solidFill>
              </a:rPr>
              <a:t/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Do you work?</a:t>
            </a:r>
            <a:r>
              <a:rPr lang="en-US" altLang="en-US" sz="1800" dirty="0">
                <a:solidFill>
                  <a:schemeClr val="tx1"/>
                </a:solidFill>
              </a:rPr>
              <a:t/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Yes, I do</a:t>
            </a:r>
            <a:r>
              <a:rPr lang="en-US" altLang="en-US" sz="1800" dirty="0">
                <a:solidFill>
                  <a:schemeClr val="tx1"/>
                </a:solidFill>
              </a:rPr>
              <a:t/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No,   I don’t</a:t>
            </a:r>
            <a:r>
              <a:rPr lang="en-US" altLang="en-US" sz="1800" dirty="0">
                <a:solidFill>
                  <a:schemeClr val="tx1"/>
                </a:solidFill>
              </a:rPr>
              <a:t/>
            </a:r>
            <a:br>
              <a:rPr lang="en-US" altLang="en-US" sz="1800" dirty="0">
                <a:solidFill>
                  <a:schemeClr val="tx1"/>
                </a:solidFill>
              </a:rPr>
            </a:b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092912"/>
              </p:ext>
            </p:extLst>
          </p:nvPr>
        </p:nvGraphicFramePr>
        <p:xfrm>
          <a:off x="1522412" y="2100321"/>
          <a:ext cx="6629400" cy="45290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75725"/>
                <a:gridCol w="1643876"/>
                <a:gridCol w="2209799"/>
              </a:tblGrid>
              <a:tr h="411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Do you____?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Student’s name: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__________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  <a:tr h="411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1. 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work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          No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Yes            No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  <a:tr h="411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2. 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have a computer at home?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9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  <a:tr h="411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3. 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drive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 car?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9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  <a:tr h="411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4. 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speak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Chinese?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  <a:tr h="411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5. 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have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children?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  <a:tr h="411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smoke ?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9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  <a:tr h="6176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7. 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watch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TV every day?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9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9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  <a:tr h="6176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8. 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play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the guitar?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9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9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  <a:tr h="411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9. 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exercise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507311" y="-98929"/>
            <a:ext cx="13924207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12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“No single method  or approach is optimal for all learners under all circumstances.”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Marianne </a:t>
            </a:r>
            <a:r>
              <a:rPr lang="en-US" sz="4000" dirty="0" err="1" smtClean="0">
                <a:solidFill>
                  <a:schemeClr val="tx1"/>
                </a:solidFill>
              </a:rPr>
              <a:t>Celce</a:t>
            </a:r>
            <a:r>
              <a:rPr lang="en-US" sz="4000" dirty="0" smtClean="0">
                <a:solidFill>
                  <a:schemeClr val="tx1"/>
                </a:solidFill>
              </a:rPr>
              <a:t> Murcia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54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Exercise creating questions and answers	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Students cut up words and punctuation marks.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Teacher asks students to  create statements or questions by saying any of the following: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Make a statement with “I”   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Change the statement to “He.”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Make the sentence negative.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Make the question about  “they.”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0217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84111"/>
              </p:ext>
            </p:extLst>
          </p:nvPr>
        </p:nvGraphicFramePr>
        <p:xfrm>
          <a:off x="379411" y="304799"/>
          <a:ext cx="8915400" cy="540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/>
                <a:gridCol w="2228850"/>
                <a:gridCol w="2228850"/>
                <a:gridCol w="2228850"/>
              </a:tblGrid>
              <a:tr h="1524001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like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likes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6820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don’t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likes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doesn’t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</a:tr>
              <a:tr h="93655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they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dance</a:t>
                      </a:r>
                      <a:endParaRPr lang="en-US" dirty="0"/>
                    </a:p>
                  </a:txBody>
                  <a:tcPr/>
                </a:tc>
              </a:tr>
              <a:tr h="93655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You</a:t>
                      </a:r>
                    </a:p>
                  </a:txBody>
                  <a:tcPr/>
                </a:tc>
              </a:tr>
              <a:tr h="93655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31812" y="18288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1812" y="28956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1812" y="38100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31812" y="4724400"/>
            <a:ext cx="853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89212" y="304799"/>
            <a:ext cx="0" cy="5562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75212" y="304799"/>
            <a:ext cx="0" cy="5638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85012" y="304799"/>
            <a:ext cx="0" cy="5715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3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Sentence Strips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Cut  up words and  punctuation marks to make sentences or questions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Cut up sentences to form a dialogue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Cut up sentences to make a story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173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Cooperative Learning Strategies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Line –up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Inside Outside Circles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Roundtable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Interview strategy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Find someone who…..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Information Gap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Conversation Mingle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5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Language Experience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Ellicit</a:t>
            </a:r>
            <a:r>
              <a:rPr lang="en-US" dirty="0" smtClean="0">
                <a:solidFill>
                  <a:schemeClr val="tx1"/>
                </a:solidFill>
              </a:rPr>
              <a:t> oral language from students, e.g. news of the day, a student’s story, a description of a holiday from another country, weekend activities.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Write it on the board.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Students copy it.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Elicit repetition of the information.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Conduct pronunciation drills from the text.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Focus on repetitive sounds to teach phonics.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Erase sections. Have students recall information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Have students write questions about the content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See sample at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www.esltrainingvideos.blogspot.com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58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will you take away from this workshop?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I will try to ………………………………………..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I will bring back the practice of ……………………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The strategy I am most likely to apply is ……………………………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56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519" y="2286000"/>
            <a:ext cx="8594429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“Before we own a word, we need multiple exposures – for recognition around 20 times; for production, nearly 60 times. To provide that exposure to their students, teachers need a variety of activities.”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Paul Nation, Teaching and Learning Vocabulary, 1990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Agenda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Language drills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Dialogues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Grid activities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Cooperative learning strategies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Language Experience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43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Language Drills</a:t>
            </a: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Repetition using Stern’s Accent Reduction technique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Backward Build-up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Chain drills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Substitution drills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Transformation drills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18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Repetition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Can you help me?    I lost my cell phone.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The stapler is in the cabinet on the middle shelf next to the hole punch.</a:t>
            </a:r>
            <a:endParaRPr lang="en-US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346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Chain Drill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Teacher to student:  Did you have a good weekend?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Student 1:  Yes, I did  or No, I didn’t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Student 1 to student 2:  Did you have a good weekend?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Student 2: ( answers and asks student 3 )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Etc.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40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Progressive Substitution Drills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Focus:  Was/were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Model:  The debate was awful last night.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1. the pasta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2. yesterday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3. the weather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4. terrible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5. all right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6. the lessons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7. good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8. children</a:t>
            </a:r>
          </a:p>
          <a:p>
            <a:pPr marL="0" indent="0">
              <a:buNone/>
            </a:pPr>
            <a:r>
              <a:rPr lang="en-US" sz="1500" dirty="0" smtClean="0">
                <a:solidFill>
                  <a:schemeClr val="tx1"/>
                </a:solidFill>
              </a:rPr>
              <a:t>(Adapted </a:t>
            </a:r>
            <a:r>
              <a:rPr lang="en-US" sz="1500" dirty="0">
                <a:solidFill>
                  <a:schemeClr val="tx1"/>
                </a:solidFill>
              </a:rPr>
              <a:t>from English in Situations, R. O’Neill, Oxford Univ. Press.. 1970)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14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Progressive Substitution Drills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Focus:  Subject and object pronouns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Model:  I want you to pay attention.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1. He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2. them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3. She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4. be quiet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5. us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6. him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7.get a good job.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(Adapted </a:t>
            </a:r>
            <a:r>
              <a:rPr lang="en-US" sz="1400" dirty="0">
                <a:solidFill>
                  <a:schemeClr val="tx1"/>
                </a:solidFill>
              </a:rPr>
              <a:t>from English in Situations, R. O’Neill, Oxford Univ. Press.. 1970)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3409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FA80C33-DBF0-414D-A0CF-0F4E51886A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947</Words>
  <Application>Microsoft Office PowerPoint</Application>
  <PresentationFormat>Custom</PresentationFormat>
  <Paragraphs>246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Facet</vt:lpstr>
      <vt:lpstr>Building Communicative Competence – Old Strategies that Still Work</vt:lpstr>
      <vt:lpstr>PowerPoint Presentation</vt:lpstr>
      <vt:lpstr>PowerPoint Presentation</vt:lpstr>
      <vt:lpstr>Agenda  </vt:lpstr>
      <vt:lpstr>Language Drills    </vt:lpstr>
      <vt:lpstr>Repetition</vt:lpstr>
      <vt:lpstr>Chain Drill</vt:lpstr>
      <vt:lpstr>Progressive Substitution Drills </vt:lpstr>
      <vt:lpstr>Progressive Substitution Drills</vt:lpstr>
      <vt:lpstr>Transformation Drills</vt:lpstr>
      <vt:lpstr>Transformation drills</vt:lpstr>
      <vt:lpstr>Transformation Drills</vt:lpstr>
      <vt:lpstr>Sample Dialogue</vt:lpstr>
      <vt:lpstr>Disappearing Dialogue</vt:lpstr>
      <vt:lpstr>Using Cues to Create a Dialogue</vt:lpstr>
      <vt:lpstr>Grid Activities</vt:lpstr>
      <vt:lpstr>Grids:  Asking about symptoms – present tense</vt:lpstr>
      <vt:lpstr>Create a grid for any pattern</vt:lpstr>
      <vt:lpstr>Present Tense Questions -  Conversation Do you work? Yes, I do No,   I don’t </vt:lpstr>
      <vt:lpstr>Exercise creating questions and answers  </vt:lpstr>
      <vt:lpstr>PowerPoint Presentation</vt:lpstr>
      <vt:lpstr>Sentence Strips</vt:lpstr>
      <vt:lpstr>Cooperative Learning Strategies</vt:lpstr>
      <vt:lpstr>Language Experience</vt:lpstr>
      <vt:lpstr>What will you take away from this workshop?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2016-10-11T16:34:55Z</dcterms:created>
  <dcterms:modified xsi:type="dcterms:W3CDTF">2016-10-15T23:24:12Z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TC034606069991</vt:lpwstr>
  </property>
</Properties>
</file>